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3" r:id="rId7"/>
    <p:sldId id="258" r:id="rId8"/>
    <p:sldId id="260" r:id="rId9"/>
    <p:sldId id="278" r:id="rId10"/>
    <p:sldId id="279" r:id="rId11"/>
    <p:sldId id="280" r:id="rId12"/>
    <p:sldId id="281" r:id="rId13"/>
    <p:sldId id="282" r:id="rId14"/>
    <p:sldId id="287" r:id="rId15"/>
    <p:sldId id="288" r:id="rId16"/>
    <p:sldId id="289" r:id="rId17"/>
    <p:sldId id="290" r:id="rId18"/>
    <p:sldId id="283" r:id="rId19"/>
    <p:sldId id="293" r:id="rId20"/>
    <p:sldId id="267" r:id="rId21"/>
    <p:sldId id="291" r:id="rId22"/>
    <p:sldId id="286" r:id="rId23"/>
    <p:sldId id="285" r:id="rId24"/>
    <p:sldId id="262" r:id="rId25"/>
    <p:sldId id="294" r:id="rId26"/>
    <p:sldId id="277" r:id="rId27"/>
    <p:sldId id="271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969696"/>
    <a:srgbClr val="B3B3B3"/>
    <a:srgbClr val="FF0000"/>
    <a:srgbClr val="FF0004"/>
    <a:srgbClr val="E5C2FF"/>
    <a:srgbClr val="57019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A8AA9-208B-8C9E-0011-E468258D9D71}" v="139" dt="2025-07-19T14:33:02.927"/>
    <p1510:client id="{117FACD7-0C4C-B2BF-C185-444A3C6F8BD9}" v="134" dt="2025-07-19T15:39:50.175"/>
    <p1510:client id="{229B9A35-A637-91D3-9621-A029F1CE2F0B}" v="87" dt="2025-07-20T16:21:13.753"/>
    <p1510:client id="{62F97AE9-D96D-E2FC-BCBC-D94236BAA84C}" v="113" dt="2025-07-20T16:15:31.429"/>
    <p1510:client id="{63CB6150-A2BA-3EA5-E73A-FE058526D664}" v="1216" dt="2025-07-19T16:10:37.982"/>
    <p1510:client id="{673822FC-DC0C-8942-EF64-5F3940B363FD}" v="964" dt="2025-07-18T21:46:47.691"/>
    <p1510:client id="{91F3F6BB-7366-A0DE-5DFA-25ACA90A0428}" v="2" dt="2025-07-19T14:49:45.121"/>
    <p1510:client id="{C10D1F8F-B874-DCEC-5CDA-2055F95C0F2F}" v="513" dt="2025-07-20T16:07:39.35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/>
              <a:t>Travel Mate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606" y="3257264"/>
            <a:ext cx="5256060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Francesco Boldrini, Ettore Ricci, Paolo Palumbo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5476-75FA-FCDE-0B8A-CA78D3A6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92847DA-5E7F-95EF-C17E-7C12EBBA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DD575EF-9AC2-5D25-C1E8-23334BBB70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35141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Main cost factors: (worst-case)</a:t>
            </a:r>
          </a:p>
          <a:p>
            <a:pPr algn="l">
              <a:lnSpc>
                <a:spcPct val="150000"/>
              </a:lnSpc>
            </a:pPr>
            <a:r>
              <a:rPr lang="en-ZA" sz="1600">
                <a:ea typeface="+mn-lt"/>
                <a:cs typeface="+mn-lt"/>
              </a:rPr>
              <a:t>gpt-4o-mini: 0.15$/Mil in, 0.60$/Mil out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Google API call: </a:t>
            </a:r>
            <a:r>
              <a:rPr lang="en-ZA" sz="1600">
                <a:ea typeface="+mn-lt"/>
                <a:cs typeface="+mn-lt"/>
              </a:rPr>
              <a:t>0.00512</a:t>
            </a:r>
            <a:r>
              <a:rPr lang="en-ZA" sz="1600"/>
              <a:t>$/Req.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AWS </a:t>
            </a:r>
            <a:r>
              <a:rPr lang="en-ZA" sz="1600" err="1"/>
              <a:t>Fargate</a:t>
            </a:r>
            <a:r>
              <a:rPr lang="en-ZA" sz="1600"/>
              <a:t>: ~300$/month with ~100k users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Staff cost: 4k$/month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Cost per request to the app: (worst-case)</a:t>
            </a:r>
            <a:br>
              <a:rPr lang="en-ZA" sz="1600"/>
            </a:br>
            <a:r>
              <a:rPr lang="en-ZA" sz="1600"/>
              <a:t>Google API: 0.00512$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OpenAI's API: 0.000108$</a:t>
            </a:r>
            <a:endParaRPr lang="en-ZA"/>
          </a:p>
          <a:p>
            <a:pPr algn="l">
              <a:lnSpc>
                <a:spcPct val="150000"/>
              </a:lnSpc>
            </a:pPr>
            <a:r>
              <a:rPr lang="en-ZA" sz="1600"/>
              <a:t>Total expenses = 0.005228$/request</a:t>
            </a:r>
            <a:endParaRPr lang="en-ZA"/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2D087-42C8-34B8-4F40-7D8D6B5F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67509-BC0D-AB32-3D90-BC4AD32CD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514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82447-267B-7EC5-6371-16FD211F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33A5D41-EE48-F6A8-2C5A-7FBD5821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0585E2C-B050-1DA5-2A1F-EABB97E6A4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3113147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Revenue per click on sponsored link: 0.94$</a:t>
            </a:r>
            <a:endParaRPr lang="en-ZA"/>
          </a:p>
          <a:p>
            <a:pPr algn="l">
              <a:lnSpc>
                <a:spcPct val="150000"/>
              </a:lnSpc>
            </a:pPr>
            <a:r>
              <a:rPr lang="en-ZA" sz="1600"/>
              <a:t>Click Through Rate for Break Even Point (on variable costs): 0.556%</a:t>
            </a:r>
            <a:endParaRPr lang="en-ZA" sz="160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ZA" sz="1600"/>
              <a:t>And we need 4575 more clicks to break even on fixed costs.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Our kind of ads can expect up to 10% CTR.</a:t>
            </a:r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9260D-08AB-9C25-4711-0642D664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E678D-E80B-F5DF-5DBE-57844F144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193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AFA4C-CADC-2FBE-499C-9528419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D7811C27-1DB0-9AED-F41D-54F80A99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3ED6D1C-BAC9-985F-762A-A33C9C8453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3417947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Leveraging simple caching technologies, most of the results in crowded zones are not subject to API or LLM costs.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Simulations indicate an average of 70.55% API calls saved in a territory like Tuscany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This means that on average the BEP is at </a:t>
            </a:r>
            <a:r>
              <a:rPr lang="en-ZA" sz="1600">
                <a:ea typeface="+mn-lt"/>
                <a:cs typeface="+mn-lt"/>
              </a:rPr>
              <a:t> 0.164% on VC.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26045-DC02-49AE-6AF8-3EA13D51E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83886-74FF-71E2-47C0-60D3C11D2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4971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8AD0-5935-9658-2EFF-E8B4A6439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2B99C12-38DE-AED0-5918-DED98FC1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E2EE1-035D-789C-9C38-C963C0585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A1092-5318-E9CF-BBD4-8E546B644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0839F-0FBF-CD6D-F890-8FFDAB02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65" y="2524896"/>
            <a:ext cx="4966414" cy="3311687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B205B0-0A66-F072-788E-C90F7407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" r="182" b="790"/>
          <a:stretch>
            <a:fillRect/>
          </a:stretch>
        </p:blipFill>
        <p:spPr>
          <a:xfrm>
            <a:off x="7536470" y="2523082"/>
            <a:ext cx="2423424" cy="3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613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52E2-9C08-8E74-CFF1-6A10F6B8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5E9670D-6DF2-D072-28B5-1649FD76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01" y="1841143"/>
            <a:ext cx="5673157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Financial Feasibility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2D862-200E-2E42-85E6-6895C1DAF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077A-D0D5-D100-053F-3775DA54B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EA8-9754-A990-3B59-224D8029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" t="25829" b="25000"/>
          <a:stretch>
            <a:fillRect/>
          </a:stretch>
        </p:blipFill>
        <p:spPr>
          <a:xfrm flipH="1">
            <a:off x="1601194" y="2452415"/>
            <a:ext cx="2473202" cy="2075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84426-CF4D-0FDF-179A-82584A7A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12" y="2450223"/>
            <a:ext cx="3244929" cy="207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C3409-8E80-BF71-C86D-12166C2F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079" y="2452412"/>
            <a:ext cx="3223033" cy="2080176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5A7C2EF-3C21-B5BA-0CCE-B75CEABF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23" y="4644256"/>
            <a:ext cx="3625304" cy="20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99911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12EE-9B10-0789-200E-6B396987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B602FCA3-9C6E-9DDC-84B8-9565DD35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92" y="1849902"/>
            <a:ext cx="6449964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Operational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DAB1838-039D-B310-3AF0-5C0DC46082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 dirty="0"/>
              <a:t>Key figures for the application:</a:t>
            </a:r>
            <a:br>
              <a:rPr lang="en-ZA" sz="1600" dirty="0"/>
            </a:br>
            <a:r>
              <a:rPr lang="en-ZA" sz="1600" dirty="0"/>
              <a:t> - One Senior Dev-Ops developer.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8A88B-C494-201B-9C40-121649BDD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47F0-2B92-F4A2-4D5D-9A171EB2D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69384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49A6-7A5A-5782-B894-2F4E2DCB4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45661CA2-2563-2553-66C8-DD308842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92" y="1849902"/>
            <a:ext cx="6449964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Operational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FEDA40C-C65D-4162-7C91-8BEE464F04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Operations can easily scale automatically on Kubernetes cluster thanks to the containerized architecture.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The app is easy to maintain thanks to the simple framework used.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A7F62-58FA-F2B5-B9C3-F4831847A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B824D-15E8-17EC-3E4B-5CBD99853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4861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 lIns="91440" tIns="45720" rIns="91440" bIns="45720" anchor="b"/>
          <a:lstStyle/>
          <a:p>
            <a:pPr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Timeline Feasibility</a:t>
            </a:r>
            <a:endParaRPr lang="en-US" sz="3200">
              <a:ea typeface="+mj-lt"/>
              <a:cs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/>
              <a:t>How we’ll scale in the future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JUL 2025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Sep 2025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Jan 2026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3483" y="4704557"/>
            <a:ext cx="2718002" cy="1148945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Build core app features and interfaces to validate concept and gather early feedback from selected users.</a:t>
            </a:r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75005" y="4704558"/>
            <a:ext cx="3049241" cy="1148945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Develop essential functionalities for market testing, integrate user feedback, and prepare app for initial limited release.</a:t>
            </a:r>
            <a:endParaRPr lang="en-US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26553" y="4704557"/>
            <a:ext cx="3047872" cy="1148945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Release to general public, launch advertisement campaign, sale of google ads and lifetime no-ad subscriptions for initial financing</a:t>
            </a:r>
          </a:p>
          <a:p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34E3F-44FF-B656-0E15-28FA0FDB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068DAC99-9B6A-678D-4B81-8673F544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noProof="0"/>
              <a:t>Two-year action plan</a:t>
            </a:r>
            <a:endParaRPr lang="en-US"/>
          </a:p>
        </p:txBody>
      </p:sp>
      <p:sp>
        <p:nvSpPr>
          <p:cNvPr id="360" name="Text Placeholder 359">
            <a:extLst>
              <a:ext uri="{FF2B5EF4-FFF2-40B4-BE49-F238E27FC236}">
                <a16:creationId xmlns:a16="http://schemas.microsoft.com/office/drawing/2014/main" id="{FD1FF85B-D43E-3191-C307-550F19C4A92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257769" y="1780403"/>
            <a:ext cx="1440088" cy="586248"/>
          </a:xfrm>
        </p:spPr>
        <p:txBody>
          <a:bodyPr lIns="91440" tIns="45720" rIns="91440" bIns="45720" anchor="ctr"/>
          <a:lstStyle/>
          <a:p>
            <a:r>
              <a:rPr lang="en-ZA"/>
              <a:t>Beta Testing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ABB1CD78-7129-EF1F-4745-1984DA24E0C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 lIns="91440" tIns="45720" rIns="91440" bIns="45720" anchor="ctr"/>
          <a:lstStyle/>
          <a:p>
            <a:r>
              <a:rPr lang="en-US"/>
              <a:t>2025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652909-76B3-B5FC-AE49-C69EA56D84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07B0F0-EB58-A8F8-6CA9-3399970095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7D61CB-CD3A-558E-4A41-040193AB4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D541439-0487-074D-CAD7-CC1AFA95DC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1E3C97B-2E6E-D407-F950-B52AC8078A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3062" y="2774313"/>
            <a:ext cx="495300" cy="904490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EF94CF9-9848-6C85-7750-AC3913F41A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A6DA067-D735-3AA6-D2AA-D4A6437CCC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AF8B0C4-A638-6911-F0F4-14AD91416A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9614E63-F038-7CCA-8DE7-51739074F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469A939-3F99-70FA-F425-D3483D4B6F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B0AC8B7-3D13-D956-9DB4-6B67674AA54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/>
          <a:lstStyle/>
          <a:p>
            <a:r>
              <a:rPr lang="en-US"/>
              <a:t>Nov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047757A-EF46-C4F2-0433-1ACB320D15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/>
          <a:lstStyle/>
          <a:p>
            <a:r>
              <a:rPr lang="en-US"/>
              <a:t>Dec</a:t>
            </a:r>
          </a:p>
        </p:txBody>
      </p:sp>
      <p:sp>
        <p:nvSpPr>
          <p:cNvPr id="566" name="Text Placeholder 565">
            <a:extLst>
              <a:ext uri="{FF2B5EF4-FFF2-40B4-BE49-F238E27FC236}">
                <a16:creationId xmlns:a16="http://schemas.microsoft.com/office/drawing/2014/main" id="{3C5605E3-DCCC-844A-4202-71C4C60BBCF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 lIns="91440" tIns="45720" rIns="91440" bIns="45720" anchor="ctr"/>
          <a:lstStyle/>
          <a:p>
            <a:r>
              <a:rPr lang="en-ZA"/>
              <a:t>Rollout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D3C865DB-7526-9B21-F34A-59D64354AC2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 lIns="91440" tIns="45720" rIns="91440" bIns="45720" anchor="ctr"/>
          <a:lstStyle/>
          <a:p>
            <a:r>
              <a:rPr lang="en-US"/>
              <a:t>2026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4750E09-E351-5518-F78D-8005D9F8EF2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16E4944-D0B5-41B1-6386-688C8736CC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7666930F-8500-DAAF-5479-FFA92B6398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80279AE-BAC8-BCF3-EBA2-F94166C453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99F03C26-D6E0-ACB8-C8E7-A0CBE34E8E0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33062" y="4476140"/>
            <a:ext cx="495300" cy="904490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845529C-DD16-2CFE-C17A-4C82833260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162A600-C843-8A04-2028-D6D9E155C31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32E095B-71D7-B43A-53BE-DD8825960A5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DE582AB-C5F3-D0F7-29C8-F116C2AC8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DA54185-D59A-7422-D503-A92E14A9927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6913D4B-31A8-8294-DA77-4D4BA58B26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/>
          <a:lstStyle/>
          <a:p>
            <a:r>
              <a:rPr lang="en-US"/>
              <a:t>Nov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D8E54A1-B53D-E776-660A-82C1C9E4E76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/>
          <a:lstStyle/>
          <a:p>
            <a:r>
              <a:rPr lang="en-US"/>
              <a:t>Dec</a:t>
            </a:r>
          </a:p>
        </p:txBody>
      </p:sp>
      <p:sp>
        <p:nvSpPr>
          <p:cNvPr id="801" name="Footer Placeholder 800">
            <a:extLst>
              <a:ext uri="{FF2B5EF4-FFF2-40B4-BE49-F238E27FC236}">
                <a16:creationId xmlns:a16="http://schemas.microsoft.com/office/drawing/2014/main" id="{1F094416-65BC-39DA-27AD-2970588AC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802" name="Slide Number Placeholder 801">
            <a:extLst>
              <a:ext uri="{FF2B5EF4-FFF2-40B4-BE49-F238E27FC236}">
                <a16:creationId xmlns:a16="http://schemas.microsoft.com/office/drawing/2014/main" id="{A554BA79-1242-49D6-CB22-C4CD2B178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B6F7BA-6BF4-84FA-D9D4-7213A9C16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6CF5817-1FD0-C33E-6DE3-27BEF8635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8F80C26-CA85-9E94-28EC-3108D8E8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8A52B9B-336C-1983-F45B-FA49CAE27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6DB99E4-FB8F-66F9-E3C8-02106049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878308F-F71C-A339-1145-214916D63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AC61824-8F8B-5E30-9E40-053A990BB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8AECCEE-C116-D632-FAA3-CBCE956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C0AF525-5C03-4B09-2527-7B90DC17B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735129F-AE9F-71DA-0416-656F36D9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F5CD243-1654-E878-BAC4-C5036DCB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77B7660-F29A-C838-D18D-D39ED1678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B19B17E-7200-5F22-622D-FFAFF3855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E659C80-5353-2C0F-EE9C-890CDE66E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2CE43C9-634F-0AB8-0C6E-0574CB0E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60DFD1-9D26-F726-41FB-9394EAC4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C439242-FC41-C1AA-CD65-6941010AA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4A4C639-BAD9-CBFE-6AF4-F853EA47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3DF58FD-B9E2-6F3F-E25F-7EFC2C445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A9CABC0-D238-BA55-D737-44DF284D0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D0BBF2-A97D-22B1-4AA7-EE9BCFC5D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C49B57C-3A8D-44E8-4871-F49A3D20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2776A65-9B5C-20EC-E32F-6878BD33D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C114FE5-A3A2-AB6A-C1BC-B971C151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81C7D0CC-2E10-2109-9CD9-5952916B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4C8FD7-DE54-0019-6C2B-C8F1E321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8167" y="2436154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565">
            <a:extLst>
              <a:ext uri="{FF2B5EF4-FFF2-40B4-BE49-F238E27FC236}">
                <a16:creationId xmlns:a16="http://schemas.microsoft.com/office/drawing/2014/main" id="{86744CE8-C7AB-62B6-3D5B-CF921524EAC1}"/>
              </a:ext>
            </a:extLst>
          </p:cNvPr>
          <p:cNvSpPr txBox="1">
            <a:spLocks/>
          </p:cNvSpPr>
          <p:nvPr/>
        </p:nvSpPr>
        <p:spPr>
          <a:xfrm>
            <a:off x="5922193" y="1775878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Prototype</a:t>
            </a:r>
          </a:p>
          <a:p>
            <a:r>
              <a:rPr lang="en-ZA"/>
              <a:t>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9ECC5E-22E8-1BFE-4462-B73381161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41544" y="2436154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65">
            <a:extLst>
              <a:ext uri="{FF2B5EF4-FFF2-40B4-BE49-F238E27FC236}">
                <a16:creationId xmlns:a16="http://schemas.microsoft.com/office/drawing/2014/main" id="{7037057F-CBC2-05F1-BBCA-F46A71678638}"/>
              </a:ext>
            </a:extLst>
          </p:cNvPr>
          <p:cNvSpPr txBox="1">
            <a:spLocks/>
          </p:cNvSpPr>
          <p:nvPr/>
        </p:nvSpPr>
        <p:spPr>
          <a:xfrm>
            <a:off x="7515466" y="1775878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MVP</a:t>
            </a:r>
          </a:p>
          <a:p>
            <a:r>
              <a:rPr lang="en-ZA"/>
              <a:t>development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23C45D-6FFE-D53C-6684-501082660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917933" y="4128387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65">
            <a:extLst>
              <a:ext uri="{FF2B5EF4-FFF2-40B4-BE49-F238E27FC236}">
                <a16:creationId xmlns:a16="http://schemas.microsoft.com/office/drawing/2014/main" id="{768C4185-C0C4-1F01-FC7C-1937FA8A669C}"/>
              </a:ext>
            </a:extLst>
          </p:cNvPr>
          <p:cNvSpPr txBox="1">
            <a:spLocks/>
          </p:cNvSpPr>
          <p:nvPr/>
        </p:nvSpPr>
        <p:spPr>
          <a:xfrm>
            <a:off x="1216792" y="3562580"/>
            <a:ext cx="1440088" cy="58624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66561042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F6B8-6E38-F77C-30C4-F2DF2B8F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C7E19B0-B250-6820-2D58-FAC9CC4E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Risk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1FBEEB4-69E1-EDAC-A3A2-A0648D86CD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Thanks to the platform independent nature of the app, we can avoid all technical risks.</a:t>
            </a:r>
            <a:endParaRPr lang="en-US"/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personal user data is stored by design so there are no risks regarding privacy regulations.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Dependency from LLM API costs can be avoided with self-hosting.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Variations in Google places API costs can affect our income.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8EBEBA-1E21-0698-6DDF-1BEE494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D258-72D1-E03A-E6C6-59E8E7FD3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53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/>
              <a:t>In a nutshell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5953" y="2747550"/>
            <a:ext cx="5762761" cy="2950416"/>
          </a:xfrm>
        </p:spPr>
        <p:txBody>
          <a:bodyPr lIns="91440" tIns="45720" rIns="91440" bIns="45720" anchor="t"/>
          <a:lstStyle/>
          <a:p>
            <a:r>
              <a:rPr lang="en-US"/>
              <a:t>Quickly search for nearby restaurants, hotels or attractions, all in one click – from car or from smartphone.</a:t>
            </a:r>
          </a:p>
          <a:p>
            <a:endParaRPr lang="en-US"/>
          </a:p>
          <a:p>
            <a:r>
              <a:rPr lang="en-US"/>
              <a:t>Simply listen to the AI overview and snap right where you want!</a:t>
            </a:r>
          </a:p>
          <a:p>
            <a:endParaRPr lang="en-US"/>
          </a:p>
          <a:p>
            <a:r>
              <a:rPr lang="en-US"/>
              <a:t>Exploit a powerful opportunity to get actual revenue in if you're a restaurant or a hotel owner!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Travel Mate 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6" name="Picture Placeholder 115" descr="A map of a city&#10;&#10;AI-generated content may be incorrect.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595306" y="1350272"/>
            <a:ext cx="3636573" cy="3624684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0DD6-DA49-8BF6-1F88-1A0D9D61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9D2CD2-28AD-1B85-818F-E9B1898E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Conclusions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1AC4D8B-220E-3432-4F91-79CAEB1BFD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Given our flexible and scalable architecture, </a:t>
            </a:r>
            <a:r>
              <a:rPr lang="en-ZA" sz="1600">
                <a:ea typeface="+mn-lt"/>
                <a:cs typeface="+mn-lt"/>
              </a:rPr>
              <a:t>along with a broad target market, we believe this solution represents a strong investment opportunity with high growth potential.</a:t>
            </a: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63C9B-5837-0929-8356-15F586BD4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1772C-E3E6-51AC-8E28-7CE4D785B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32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just"/>
            <a:r>
              <a:rPr lang="en-US"/>
              <a:t>Why us?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9043-E4E5-7987-B9CD-00736495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5B750A90-648F-196D-FA0C-7C700F24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/>
              <a:t>High-value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AB6C44C-0AE9-8FA2-706F-A6427EF36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lIns="91440" tIns="45720" rIns="91440" bIns="45720" anchor="t"/>
          <a:lstStyle/>
          <a:p>
            <a:r>
              <a:rPr lang="en-US"/>
              <a:t>Travel Mate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5279E4A-FDED-EC81-49E0-0AB9451034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 lIns="91440" tIns="45720" rIns="91440" bIns="45720" anchor="t"/>
          <a:lstStyle/>
          <a:p>
            <a:r>
              <a:rPr lang="en-ZA"/>
              <a:t>Aimed at automotive, non-planned</a:t>
            </a:r>
            <a:br>
              <a:rPr lang="en-ZA"/>
            </a:br>
            <a:r>
              <a:rPr lang="en-ZA"/>
              <a:t>Fixed 0.94$ commission per navigation</a:t>
            </a:r>
            <a:br>
              <a:rPr lang="en-ZA"/>
            </a:br>
            <a:br>
              <a:rPr lang="en-ZA"/>
            </a:br>
            <a:r>
              <a:rPr lang="en-ZA"/>
              <a:t>No hidden fees.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72CDF58-F343-3C1E-2A79-B153C24328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/>
              <a:t>competitors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84761CE-9A32-DA53-CEF2-B73A516627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565160"/>
            <a:ext cx="4172533" cy="2574071"/>
          </a:xfrm>
        </p:spPr>
        <p:txBody>
          <a:bodyPr lIns="91440" tIns="45720" rIns="91440" bIns="45720" anchor="t"/>
          <a:lstStyle/>
          <a:p>
            <a:r>
              <a:rPr lang="en-US"/>
              <a:t>Booking.com</a:t>
            </a:r>
            <a:br>
              <a:rPr lang="en-US"/>
            </a:br>
            <a:r>
              <a:rPr lang="en-US"/>
              <a:t>18% or more on commissions on each stay</a:t>
            </a:r>
          </a:p>
          <a:p>
            <a:r>
              <a:rPr lang="en-US"/>
              <a:t>Other platforms: high-commission, focused on planned stays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4D7689C6-9880-BA1A-FAD3-F639C7CDA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DB73C95-2D03-C3DF-9C99-B181ECC10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181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70965" y="2869654"/>
            <a:ext cx="1836265" cy="1821888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99359" y="3982246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7549" y="4940495"/>
            <a:ext cx="1131776" cy="1074266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9210" y="1889989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/>
              <a:t>Our competition graphic</a:t>
            </a:r>
            <a:br>
              <a:rPr lang="en-US"/>
            </a:br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/>
          <a:lstStyle/>
          <a:p>
            <a:r>
              <a:rPr lang="en-US"/>
              <a:t>convenient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57963" y="2157937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Travel mate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4399" y="3528829"/>
            <a:ext cx="1209143" cy="492025"/>
          </a:xfrm>
        </p:spPr>
        <p:txBody>
          <a:bodyPr/>
          <a:lstStyle/>
          <a:p>
            <a:r>
              <a:rPr lang="en-US"/>
              <a:t>expensive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/>
          <a:lstStyle/>
          <a:p>
            <a:r>
              <a:rPr lang="en-US"/>
              <a:t>affordable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7435" y="3412379"/>
            <a:ext cx="2103329" cy="750817"/>
          </a:xfrm>
        </p:spPr>
        <p:txBody>
          <a:bodyPr lIns="91440" tIns="45720" rIns="91440" bIns="45720" anchor="ctr"/>
          <a:lstStyle/>
          <a:p>
            <a:r>
              <a:rPr lang="en-US"/>
              <a:t>Booking</a:t>
            </a:r>
          </a:p>
          <a:p>
            <a:r>
              <a:rPr lang="en-US"/>
              <a:t>Tripadvisor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8959" y="4237424"/>
            <a:ext cx="1183179" cy="492025"/>
          </a:xfrm>
        </p:spPr>
        <p:txBody>
          <a:bodyPr lIns="91440" tIns="45720" rIns="91440" bIns="45720" anchor="ctr"/>
          <a:lstStyle/>
          <a:p>
            <a:r>
              <a:rPr lang="en-US"/>
              <a:t>Maps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/>
          <a:lstStyle/>
          <a:p>
            <a:r>
              <a:rPr lang="en-ZA"/>
              <a:t>Inconvenient</a:t>
            </a:r>
            <a:r>
              <a:rPr lang="en-US"/>
              <a:t>​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42773" y="5210050"/>
            <a:ext cx="1355707" cy="492025"/>
          </a:xfrm>
        </p:spPr>
        <p:txBody>
          <a:bodyPr lIns="91440" tIns="45720" rIns="91440" bIns="45720" anchor="ctr"/>
          <a:lstStyle/>
          <a:p>
            <a:r>
              <a:rPr lang="en-US"/>
              <a:t>WEB search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7CEC30-E1FA-BAB5-2F30-C9333F39E9C7}"/>
              </a:ext>
            </a:extLst>
          </p:cNvPr>
          <p:cNvSpPr/>
          <p:nvPr/>
        </p:nvSpPr>
        <p:spPr>
          <a:xfrm>
            <a:off x="7168841" y="1521060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E2BAB6-8896-9F05-3FCD-0C9FCC52CA8F}"/>
              </a:ext>
            </a:extLst>
          </p:cNvPr>
          <p:cNvSpPr/>
          <p:nvPr/>
        </p:nvSpPr>
        <p:spPr>
          <a:xfrm>
            <a:off x="5009840" y="1525439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5E4B4-3930-615F-6735-93F22FC9A85C}"/>
              </a:ext>
            </a:extLst>
          </p:cNvPr>
          <p:cNvSpPr/>
          <p:nvPr/>
        </p:nvSpPr>
        <p:spPr>
          <a:xfrm>
            <a:off x="2723841" y="1525439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377440"/>
            <a:ext cx="1939480" cy="2115505"/>
          </a:xfrm>
        </p:spPr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58A74F-4CE1-6E34-C72D-DC81359CAB5E}"/>
              </a:ext>
            </a:extLst>
          </p:cNvPr>
          <p:cNvSpPr/>
          <p:nvPr/>
        </p:nvSpPr>
        <p:spPr>
          <a:xfrm>
            <a:off x="9231496" y="1503543"/>
            <a:ext cx="2063931" cy="2908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6431" y="3292584"/>
            <a:ext cx="2287074" cy="202764"/>
          </a:xfrm>
        </p:spPr>
        <p:txBody>
          <a:bodyPr lIns="91440" tIns="45720" rIns="91440" bIns="45720" anchor="t"/>
          <a:lstStyle/>
          <a:p>
            <a:r>
              <a:rPr lang="en-US"/>
              <a:t>Francesco Boldrini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82105" y="3288204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Ettore </a:t>
            </a:r>
            <a:r>
              <a:rPr lang="en-US" err="1"/>
              <a:t>ricci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15411" y="3292752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Paolo Palumbo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/>
              <a:t>Business 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Ad-supported Model</a:t>
            </a:r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/>
              <a:t>Completely free application, Ads initially sustain costs – users can pay to remove them</a:t>
            </a: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Pay-per-click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/>
              <a:t>Partners pay for sponsored spots: each click brings them a customer and us revenue</a:t>
            </a:r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Low AI costs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ZA"/>
              <a:t>Low costs for our AI, but decreasing as devices support running the model locally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Users outline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aiter male outline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Processor outline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5DFA199-F01C-5881-CA75-31A07C9F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The competition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E332728-FD4E-E590-6F6E-F9FEC8774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38427"/>
              </p:ext>
            </p:extLst>
          </p:nvPr>
        </p:nvGraphicFramePr>
        <p:xfrm>
          <a:off x="3210034" y="1589689"/>
          <a:ext cx="7877171" cy="315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76">
                  <a:extLst>
                    <a:ext uri="{9D8B030D-6E8A-4147-A177-3AD203B41FA5}">
                      <a16:colId xmlns:a16="http://schemas.microsoft.com/office/drawing/2014/main" val="2782204386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138623405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417154224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1386938573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94637093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615306912"/>
                    </a:ext>
                  </a:extLst>
                </a:gridCol>
              </a:tblGrid>
              <a:tr h="3931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Travel 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Google Maps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00"/>
                        <a:t>Apple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Booking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00"/>
                        <a:t>TripAdvisor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Waze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/>
                        <a:t>Tesla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6225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In-car suggestions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472269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AI overview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35476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Does not interrupt existing navigation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66965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Voice explanations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132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One-click fetch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89808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Standalone App</a:t>
                      </a: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69696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533897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Has car version</a:t>
                      </a: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0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53182"/>
                  </a:ext>
                </a:extLst>
              </a:tr>
            </a:tbl>
          </a:graphicData>
        </a:graphic>
      </p:graphicFrame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0DDA3014-177B-5AB1-C847-30775C427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5248" y="2437524"/>
            <a:ext cx="266264" cy="279401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C5392BF-82B3-7D3D-51CD-03291290D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1" y="2440261"/>
            <a:ext cx="261884" cy="270642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CFB14893-9521-7FE1-298E-F41C06D73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5834" y="2441903"/>
            <a:ext cx="266264" cy="279401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C4F49DB-159A-2A82-1E8E-ED6D9FF8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3" y="2822118"/>
            <a:ext cx="266264" cy="279401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57A80962-8A3F-B15F-ADE9-910A07361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1" y="2832044"/>
            <a:ext cx="261884" cy="270642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36062E4-538A-0D92-7580-1656F4C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903" y="2825712"/>
            <a:ext cx="266264" cy="279401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1E110E7B-12B6-AD63-E06A-2B5DD1F06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5834" y="2833686"/>
            <a:ext cx="266264" cy="279401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AD4E0609-49DB-016B-76B2-FEF8929C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4" y="3213901"/>
            <a:ext cx="266264" cy="279401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8E4BB76D-5AA4-CDD4-5CAF-7C67AE999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3737" y="3216638"/>
            <a:ext cx="261884" cy="270642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D53F046-731E-6B9F-5743-E303E3F8D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309" y="3213901"/>
            <a:ext cx="266264" cy="279401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E99202D5-2856-3D08-B890-48E474DD6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2240" y="3218280"/>
            <a:ext cx="266264" cy="279401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09FF3F12-9BAA-A168-4E7F-83F8A67D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4047" y="3216710"/>
            <a:ext cx="266264" cy="279401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85C18252-F3AE-60D3-1AF0-064C49ED4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653" y="3616467"/>
            <a:ext cx="266264" cy="279401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FCAEB19B-0957-648A-F915-733AF3E7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9" y="3633582"/>
            <a:ext cx="261884" cy="270642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8BF65CDA-049C-3017-B1EE-FCD7BBA7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7931" y="3623656"/>
            <a:ext cx="266264" cy="279401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E7270EA4-109B-5CB1-6BD6-C3058936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862" y="3628035"/>
            <a:ext cx="266264" cy="279401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01E9CD09-6B5C-0BB0-38F3-D3802E006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075" y="3615682"/>
            <a:ext cx="266264" cy="279401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6E7E3CE0-7C5E-9568-3F84-0B599DD14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9" y="4028959"/>
            <a:ext cx="261884" cy="270642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B431BD7D-786F-6182-28AA-FA299851F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0929" y="4013528"/>
            <a:ext cx="261884" cy="270642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68F1F2C7-3C6F-2446-41FA-CFC89BC1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4047" y="4014653"/>
            <a:ext cx="266264" cy="279401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3AB28869-C228-5831-2292-8BB5E670D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8066" y="4014581"/>
            <a:ext cx="261884" cy="270642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D630C0B1-DF74-C700-F113-CD0ABFCB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8576" y="4028959"/>
            <a:ext cx="261884" cy="270642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C2AA6326-7AEC-9575-A4AA-960D66A93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7330" y="2048477"/>
            <a:ext cx="261884" cy="270642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3FFDDF62-D686-0033-D6FD-A599D44C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5247" y="2049335"/>
            <a:ext cx="266264" cy="279401"/>
          </a:xfrm>
          <a:prstGeom prst="rect">
            <a:avLst/>
          </a:prstGeom>
        </p:spPr>
      </p:pic>
      <p:pic>
        <p:nvPicPr>
          <p:cNvPr id="37" name="Graphic 36" descr="Close with solid fill">
            <a:extLst>
              <a:ext uri="{FF2B5EF4-FFF2-40B4-BE49-F238E27FC236}">
                <a16:creationId xmlns:a16="http://schemas.microsoft.com/office/drawing/2014/main" id="{F41DEAEB-2D31-A6F0-9572-12C8203F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6399" y="2038552"/>
            <a:ext cx="266264" cy="279401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2CE6D7FF-484E-A3F5-3DC1-7D3FC194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908" y="2049335"/>
            <a:ext cx="266264" cy="279401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F4FD75B3-8A88-1747-1F08-3B80B1AAC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248" y="2038552"/>
            <a:ext cx="266264" cy="279401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41FCB27A-D6B0-1780-FFBD-862CEFD39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58" y="4405629"/>
            <a:ext cx="261884" cy="27064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5FA6BC88-1A6E-1BD6-838E-1E9070CD4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4887" y="4406364"/>
            <a:ext cx="261884" cy="270642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7363808D-7448-B17E-E28B-49C01C741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6453" y="4406364"/>
            <a:ext cx="261884" cy="270642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28EED3D5-7C1A-C62E-7CC4-D80BF53D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0142" y="4406364"/>
            <a:ext cx="261884" cy="270642"/>
          </a:xfrm>
          <a:prstGeom prst="rect">
            <a:avLst/>
          </a:prstGeom>
        </p:spPr>
      </p:pic>
      <p:pic>
        <p:nvPicPr>
          <p:cNvPr id="52" name="Graphic 51" descr="Close with solid fill">
            <a:extLst>
              <a:ext uri="{FF2B5EF4-FFF2-40B4-BE49-F238E27FC236}">
                <a16:creationId xmlns:a16="http://schemas.microsoft.com/office/drawing/2014/main" id="{DA2728B4-7D6D-6C04-A160-1C29DB93B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3903" y="4406596"/>
            <a:ext cx="266264" cy="279401"/>
          </a:xfrm>
          <a:prstGeom prst="rect">
            <a:avLst/>
          </a:prstGeom>
        </p:spPr>
      </p:pic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00D16808-0FC1-74B0-0296-77F0CB934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9998" y="2428870"/>
            <a:ext cx="261884" cy="270642"/>
          </a:xfrm>
          <a:prstGeom prst="rect">
            <a:avLst/>
          </a:prstGeom>
        </p:spPr>
      </p:pic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67683A57-897D-4332-BA1E-74F3B396E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5506" y="2428908"/>
            <a:ext cx="261884" cy="270642"/>
          </a:xfrm>
          <a:prstGeom prst="rect">
            <a:avLst/>
          </a:prstGeom>
        </p:spPr>
      </p:pic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9E5FD80F-3F24-1121-B5EB-CF51C643C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2443" y="2833857"/>
            <a:ext cx="261884" cy="2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Feasibility Analysis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3F644C0-73FD-8A22-3749-8A1C54C20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7442" y="279601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US"/>
              <a:t>Technical Feasibility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685784A-B1DA-6053-B09F-E5AB4825D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57856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US" b="1"/>
              <a:t>Financial Feasibility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98572F2-039E-0DFE-5B1B-C88C95C4A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7254" y="3453477"/>
            <a:ext cx="2797342" cy="365125"/>
          </a:xfrm>
        </p:spPr>
        <p:txBody>
          <a:bodyPr lIns="91440" tIns="45720" rIns="91440" bIns="45720" anchor="t"/>
          <a:lstStyle/>
          <a:p>
            <a:r>
              <a:rPr lang="en-US" b="1"/>
              <a:t>Operation Feasibility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AD6D70D-2AAF-3A41-0B06-19B51C891ACD}"/>
              </a:ext>
            </a:extLst>
          </p:cNvPr>
          <p:cNvSpPr txBox="1">
            <a:spLocks/>
          </p:cNvSpPr>
          <p:nvPr/>
        </p:nvSpPr>
        <p:spPr>
          <a:xfrm>
            <a:off x="964635" y="2790760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Scope &amp; Purpose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F3E2817-C771-9122-05E8-6AE98222ED75}"/>
              </a:ext>
            </a:extLst>
          </p:cNvPr>
          <p:cNvSpPr txBox="1">
            <a:spLocks/>
          </p:cNvSpPr>
          <p:nvPr/>
        </p:nvSpPr>
        <p:spPr>
          <a:xfrm>
            <a:off x="4516255" y="2790760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Market Feasibility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E3AF452-2B63-75D5-37C9-F1EEA370DEF6}"/>
              </a:ext>
            </a:extLst>
          </p:cNvPr>
          <p:cNvSpPr txBox="1">
            <a:spLocks/>
          </p:cNvSpPr>
          <p:nvPr/>
        </p:nvSpPr>
        <p:spPr>
          <a:xfrm>
            <a:off x="964634" y="3452035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Legal Feasibility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FAF71413-6992-837B-C22E-0EED780025C0}"/>
              </a:ext>
            </a:extLst>
          </p:cNvPr>
          <p:cNvSpPr txBox="1">
            <a:spLocks/>
          </p:cNvSpPr>
          <p:nvPr/>
        </p:nvSpPr>
        <p:spPr>
          <a:xfrm>
            <a:off x="4513644" y="4109497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Risk Assessment</a:t>
            </a:r>
            <a:endParaRPr lang="en-US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741B4811-106E-5208-927A-1677AA2943AB}"/>
              </a:ext>
            </a:extLst>
          </p:cNvPr>
          <p:cNvSpPr txBox="1">
            <a:spLocks/>
          </p:cNvSpPr>
          <p:nvPr/>
        </p:nvSpPr>
        <p:spPr>
          <a:xfrm>
            <a:off x="8062653" y="4109497"/>
            <a:ext cx="269224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Conclusions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4E3F623-70F1-3734-30FB-F7B6C20E91CC}"/>
              </a:ext>
            </a:extLst>
          </p:cNvPr>
          <p:cNvSpPr txBox="1">
            <a:spLocks/>
          </p:cNvSpPr>
          <p:nvPr/>
        </p:nvSpPr>
        <p:spPr>
          <a:xfrm>
            <a:off x="969013" y="4108931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Timeline Feasibility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2850-A8F1-4858-4641-2446432F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258F24A-55BC-94B3-C426-E8721F65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Scope &amp; Purpose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45CBDA1-0F99-667F-176F-48DD907B34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Problem statement: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simple way to find nearby places to rest or eat, while driving.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Target users: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Drivers, both commercial and leisure travellers.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Core features: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AI Overview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Real-time updates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Regulation-compliant</a:t>
            </a:r>
            <a:br>
              <a:rPr lang="en-ZA" sz="1600"/>
            </a:br>
            <a:endParaRPr lang="en-ZA" sz="1600"/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1F69D-5F9F-1E1B-9DC3-03B91687E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F691B-48AE-AFB0-D9F5-EA35A35B0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303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60D3-69EB-C606-9C60-54F40947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CBF0819-4E31-4ACF-DDA5-9D649744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9902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Market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DF7F75C-7081-6EED-A6B7-27D6E807E3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400"/>
              <a:t>Anyone with a smartphone or smart vehicle:</a:t>
            </a:r>
            <a:endParaRPr lang="en-ZA" sz="140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ZA" sz="1400"/>
              <a:t>250+ million Android Auto vehicles, about 16.9% of all cars – including 3rd world countries, about 28% otherwise.</a:t>
            </a:r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  <a:p>
            <a:pPr algn="l">
              <a:lnSpc>
                <a:spcPct val="150000"/>
              </a:lnSpc>
            </a:pPr>
            <a:endParaRPr lang="en-ZA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D78B2-8C67-0A4D-1852-BDDD2FEA4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D64F-948E-78C1-14F1-F772E2F93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75BC2-52B9-B1FB-F355-803E483049B8}"/>
              </a:ext>
            </a:extLst>
          </p:cNvPr>
          <p:cNvSpPr txBox="1"/>
          <p:nvPr/>
        </p:nvSpPr>
        <p:spPr>
          <a:xfrm>
            <a:off x="108607" y="6524297"/>
            <a:ext cx="562478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solidFill>
                  <a:schemeClr val="bg1"/>
                </a:solidFill>
                <a:ea typeface="+mn-lt"/>
                <a:cs typeface="+mn-lt"/>
              </a:rPr>
              <a:t>https://en.wikipedia.org/wiki/List_of_countries_and_territories_by_motor_vehicles_per_capita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EA05D-0D14-6CA5-400B-C8050E51CF73}"/>
              </a:ext>
            </a:extLst>
          </p:cNvPr>
          <p:cNvSpPr txBox="1"/>
          <p:nvPr/>
        </p:nvSpPr>
        <p:spPr>
          <a:xfrm>
            <a:off x="108607" y="6344744"/>
            <a:ext cx="4656958" cy="182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720"/>
              </a:lnSpc>
            </a:pPr>
            <a:r>
              <a:rPr lang="en-US" sz="700">
                <a:solidFill>
                  <a:schemeClr val="bg1"/>
                </a:solidFill>
              </a:rPr>
              <a:t>https://9to5google.com/2025/05/14/android-auto-is-now-on-over-250-million-cars/​</a:t>
            </a:r>
          </a:p>
        </p:txBody>
      </p:sp>
    </p:spTree>
    <p:extLst>
      <p:ext uri="{BB962C8B-B14F-4D97-AF65-F5344CB8AC3E}">
        <p14:creationId xmlns:p14="http://schemas.microsoft.com/office/powerpoint/2010/main" val="106925875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EBB26-75C7-AB69-71A2-15A470BB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7624F7E-BD95-8CBF-0DF5-2535537A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31" y="1849902"/>
            <a:ext cx="5813295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Technical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8991D3A-B696-36EF-6E9A-A2276BC4EF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Core Technologies: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React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Docker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 err="1"/>
              <a:t>Ollama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Python</a:t>
            </a:r>
          </a:p>
          <a:p>
            <a:pPr algn="l">
              <a:lnSpc>
                <a:spcPct val="150000"/>
              </a:lnSpc>
            </a:pPr>
            <a:r>
              <a:rPr lang="en-ZA" sz="1600"/>
              <a:t>The application is seamlessly scalable across devices and can be used by any device capable of navigating the web.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5F9C9-7E23-568C-8CD6-2748F086C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5878A-A37F-FBAC-7C54-4225D07FE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123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6B7E-FA95-D7C4-C758-148DFD039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187ED11-8C38-877F-9B8E-005FAD2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86" y="1841143"/>
            <a:ext cx="4985606" cy="580029"/>
          </a:xfrm>
        </p:spPr>
        <p:txBody>
          <a:bodyPr lIns="91440" tIns="45720" rIns="91440" bIns="45720" anchor="t"/>
          <a:lstStyle/>
          <a:p>
            <a:pPr algn="ctr">
              <a:spcBef>
                <a:spcPts val="1000"/>
              </a:spcBef>
            </a:pPr>
            <a:r>
              <a:rPr lang="en-US" sz="3200">
                <a:solidFill>
                  <a:srgbClr val="0BE1FF"/>
                </a:solidFill>
                <a:ea typeface="+mj-lt"/>
                <a:cs typeface="+mj-lt"/>
              </a:rPr>
              <a:t>Legal Feasibility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AC3E853-0C12-C1F7-A369-F5AB3F57CF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2842" y="2706367"/>
            <a:ext cx="5824073" cy="2911699"/>
          </a:xfrm>
        </p:spPr>
        <p:txBody>
          <a:bodyPr lIns="91440" tIns="45720" rIns="91440" bIns="45720" anchor="t"/>
          <a:lstStyle/>
          <a:p>
            <a:pPr algn="l">
              <a:lnSpc>
                <a:spcPct val="150000"/>
              </a:lnSpc>
            </a:pPr>
            <a:r>
              <a:rPr lang="en-ZA" sz="1600"/>
              <a:t>GDPR and CCPA compliant: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No personal data stored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Only account ID linked to payments</a:t>
            </a:r>
          </a:p>
          <a:p>
            <a:pPr algn="l">
              <a:lnSpc>
                <a:spcPct val="150000"/>
              </a:lnSpc>
            </a:pPr>
            <a:endParaRPr lang="en-ZA" sz="1600"/>
          </a:p>
          <a:p>
            <a:pPr algn="l">
              <a:lnSpc>
                <a:spcPct val="150000"/>
              </a:lnSpc>
            </a:pPr>
            <a:r>
              <a:rPr lang="en-ZA" sz="1600"/>
              <a:t>Licensing: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Use of open licenses only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n-ZA" sz="1600"/>
              <a:t>Limited use of Tripadvisor/Maps APIs</a:t>
            </a:r>
          </a:p>
          <a:p>
            <a:pPr algn="l">
              <a:lnSpc>
                <a:spcPct val="150000"/>
              </a:lnSpc>
            </a:pPr>
            <a:endParaRPr lang="en-ZA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45700-6330-7D89-CDBC-5DFDACC1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Travel Mate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A0548-98A9-E7B8-E5F9-ED76E6E18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83623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Travel Mate</vt:lpstr>
      <vt:lpstr>In a nutshell</vt:lpstr>
      <vt:lpstr>Business Model</vt:lpstr>
      <vt:lpstr>The competition</vt:lpstr>
      <vt:lpstr>Feasibility Analysis</vt:lpstr>
      <vt:lpstr>Scope &amp; Purpose</vt:lpstr>
      <vt:lpstr>Market Feasibility</vt:lpstr>
      <vt:lpstr>Technical Feasibility</vt:lpstr>
      <vt:lpstr>Legal Feasibility</vt:lpstr>
      <vt:lpstr>Financial Feasibility</vt:lpstr>
      <vt:lpstr>Financial Feasibility</vt:lpstr>
      <vt:lpstr>Financial Feasibility</vt:lpstr>
      <vt:lpstr>Financial Feasibility</vt:lpstr>
      <vt:lpstr>Financial Feasibility</vt:lpstr>
      <vt:lpstr>Operational Feasibility</vt:lpstr>
      <vt:lpstr>Operational Feasibility</vt:lpstr>
      <vt:lpstr>Timeline Feasibility</vt:lpstr>
      <vt:lpstr>Two-year action plan</vt:lpstr>
      <vt:lpstr>Risk Feasibility</vt:lpstr>
      <vt:lpstr>Conclusions</vt:lpstr>
      <vt:lpstr>Why us?</vt:lpstr>
      <vt:lpstr>High-value</vt:lpstr>
      <vt:lpstr>Our competition graphic </vt:lpstr>
      <vt:lpstr>Our team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51</cp:revision>
  <dcterms:created xsi:type="dcterms:W3CDTF">2025-07-05T14:24:00Z</dcterms:created>
  <dcterms:modified xsi:type="dcterms:W3CDTF">2025-07-20T16:21:27Z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